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14"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1C25"/>
    <a:srgbClr val="FFF100"/>
    <a:srgbClr val="6E1E6E"/>
    <a:srgbClr val="005BA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73"/>
    <p:restoredTop sz="82902"/>
  </p:normalViewPr>
  <p:slideViewPr>
    <p:cSldViewPr snapToGrid="0">
      <p:cViewPr varScale="1">
        <p:scale>
          <a:sx n="124" d="100"/>
          <a:sy n="124" d="100"/>
        </p:scale>
        <p:origin x="2176" y="184"/>
      </p:cViewPr>
      <p:guideLst/>
    </p:cSldViewPr>
  </p:slideViewPr>
  <p:notesTextViewPr>
    <p:cViewPr>
      <p:scale>
        <a:sx n="1" d="1"/>
        <a:sy n="1" d="1"/>
      </p:scale>
      <p:origin x="0" y="-92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24/05/2023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first, instead of writing code, you do, planning, writing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format, and a language-agnostic interface to REST APIs. </a:t>
            </a:r>
          </a:p>
          <a:p>
            <a:endParaRPr lang="en-GB" dirty="0"/>
          </a:p>
          <a:p>
            <a:r>
              <a:rPr lang="en-GB" dirty="0"/>
              <a:t>Here is the anatomy of an example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clients in over 40 languages.</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dirty="0"/>
              <a:t>So, in part one of the demo we are going to: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a:t>
            </a: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it alongside. </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58976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24/05/2023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24/05/2023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24/05/2023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24/05/2023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24/05/2023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24/05/2023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24/05/2023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1" y="1691991"/>
            <a:ext cx="8794154"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Code First doesn't mean leaving out the design.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lead to several problems.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Frustrated Users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Building the Wrong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Missed Opportunities</a:t>
            </a:r>
          </a:p>
          <a:p>
            <a:endParaRPr lang="en-GB"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When Delivery Speed Matters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Developers can start coding directly from the requirements. </a:t>
            </a: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When Developing Internal APIs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097357"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solidFill>
                  <a:schemeClr val="tx1">
                    <a:lumMod val="95000"/>
                  </a:schemeClr>
                </a:solidFill>
                <a:latin typeface="Calibri" panose="020F0502020204030204" pitchFamily="34" charset="0"/>
                <a:cs typeface="Calibri" panose="020F0502020204030204" pitchFamily="34" charset="0"/>
              </a:rPr>
              <a:t>It’s hard work</a:t>
            </a:r>
            <a:r>
              <a:rPr lang="en-GB" sz="1800" i="1" dirty="0">
                <a:solidFill>
                  <a:schemeClr val="tx1">
                    <a:lumMod val="95000"/>
                  </a:schemeClr>
                </a:solidFill>
                <a:latin typeface="Calibri" panose="020F0502020204030204" pitchFamily="34" charset="0"/>
                <a:cs typeface="Calibri" panose="020F0502020204030204" pitchFamily="34" charset="0"/>
              </a:rPr>
              <a:t> -</a:t>
            </a:r>
            <a:r>
              <a:rPr lang="en-GB" sz="1800" b="1" i="1"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b="1" i="1" dirty="0">
                <a:solidFill>
                  <a:schemeClr val="tx1">
                    <a:lumMod val="95000"/>
                  </a:schemeClr>
                </a:solidFill>
                <a:latin typeface="Calibri" panose="020F0502020204030204" pitchFamily="34" charset="0"/>
                <a:cs typeface="Calibri" panose="020F0502020204030204" pitchFamily="34" charset="0"/>
              </a:rPr>
              <a:t>It takes commitment</a:t>
            </a:r>
            <a:r>
              <a:rPr lang="en-GB" sz="1800" i="1" dirty="0">
                <a:solidFill>
                  <a:schemeClr val="tx1">
                    <a:lumMod val="95000"/>
                  </a:schemeClr>
                </a:solidFill>
                <a:latin typeface="Calibri" panose="020F0502020204030204" pitchFamily="34" charset="0"/>
                <a:cs typeface="Calibri" panose="020F0502020204030204" pitchFamily="34" charset="0"/>
              </a:rPr>
              <a:t> - </a:t>
            </a:r>
            <a:r>
              <a:rPr lang="en-GB" sz="18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1921268" y="-14394"/>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1970799" y="1459031"/>
            <a:ext cx="9197209" cy="5003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pic>
        <p:nvPicPr>
          <p:cNvPr id="4" name="Picture 3">
            <a:extLst>
              <a:ext uri="{FF2B5EF4-FFF2-40B4-BE49-F238E27FC236}">
                <a16:creationId xmlns:a16="http://schemas.microsoft.com/office/drawing/2014/main" id="{41B1E674-FFA2-66A9-2B27-922D4F5762A3}"/>
              </a:ext>
            </a:extLst>
          </p:cNvPr>
          <p:cNvPicPr>
            <a:picLocks noChangeAspect="1"/>
          </p:cNvPicPr>
          <p:nvPr/>
        </p:nvPicPr>
        <p:blipFill>
          <a:blip r:embed="rId5"/>
          <a:stretch>
            <a:fillRect/>
          </a:stretch>
        </p:blipFill>
        <p:spPr>
          <a:xfrm>
            <a:off x="7472737" y="2116410"/>
            <a:ext cx="2828684" cy="2149796"/>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True love</a:t>
            </a:r>
          </a:p>
          <a:p>
            <a:pPr>
              <a:buFont typeface="Wingdings" pitchFamily="2" charset="2"/>
              <a:buChar char="§"/>
            </a:pPr>
            <a:r>
              <a:rPr lang="en-GB" sz="1800"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1800"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1800"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latin typeface="Calibri" panose="020F0502020204030204" pitchFamily="34" charset="0"/>
                <a:cs typeface="Calibri" panose="020F0502020204030204" pitchFamily="34" charset="0"/>
              </a:rPr>
              <a:t>Atanas L. </a:t>
            </a:r>
            <a:r>
              <a:rPr lang="de-DE" sz="1600" b="1" u="sng" dirty="0" err="1">
                <a:latin typeface="Calibri" panose="020F0502020204030204" pitchFamily="34" charset="0"/>
                <a:cs typeface="Calibri" panose="020F0502020204030204" pitchFamily="34" charset="0"/>
              </a:rPr>
              <a:t>Kuzmanov</a:t>
            </a:r>
            <a:endParaRPr lang="de-DE" sz="1600" b="1" u="sng"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Senior Software Engineer</a:t>
            </a:r>
          </a:p>
          <a:p>
            <a:pPr marL="0" indent="0">
              <a:spcBef>
                <a:spcPts val="0"/>
              </a:spcBef>
              <a:buNone/>
            </a:pPr>
            <a:r>
              <a:rPr lang="de-DE" sz="1600" dirty="0">
                <a:latin typeface="Calibri" panose="020F0502020204030204" pitchFamily="34" charset="0"/>
                <a:cs typeface="Calibri" panose="020F0502020204030204" pitchFamily="34" charset="0"/>
              </a:rPr>
              <a:t>IT Solution Development</a:t>
            </a:r>
          </a:p>
          <a:p>
            <a:pPr marL="0" indent="0">
              <a:spcBef>
                <a:spcPts val="0"/>
              </a:spcBef>
              <a:buNone/>
            </a:pPr>
            <a:r>
              <a:rPr lang="de-DE" sz="1600" dirty="0" err="1">
                <a:latin typeface="Calibri" panose="020F0502020204030204" pitchFamily="34" charset="0"/>
                <a:cs typeface="Calibri" panose="020F0502020204030204" pitchFamily="34" charset="0"/>
              </a:rPr>
              <a:t>SchwarzIT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Bulgaria</a:t>
            </a: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Background:</a:t>
            </a:r>
          </a:p>
          <a:p>
            <a:pPr marL="0" indent="0">
              <a:spcBef>
                <a:spcPts val="0"/>
              </a:spcBef>
              <a:buNone/>
            </a:pPr>
            <a:endParaRPr lang="de-DE" sz="1600" dirty="0">
              <a:latin typeface="Calibri" panose="020F0502020204030204" pitchFamily="34" charset="0"/>
              <a:cs typeface="Calibri" panose="020F0502020204030204" pitchFamily="34" charset="0"/>
            </a:endParaRPr>
          </a:p>
          <a:p>
            <a:pPr>
              <a:spcBef>
                <a:spcPts val="0"/>
              </a:spcBef>
            </a:pPr>
            <a:r>
              <a:rPr lang="de-DE" sz="1600" dirty="0" err="1">
                <a:latin typeface="Calibri" panose="020F0502020204030204" pitchFamily="34" charset="0"/>
                <a:cs typeface="Calibri" panose="020F0502020204030204" pitchFamily="34" charset="0"/>
              </a:rPr>
              <a:t>Where</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work</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What</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there</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topic</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giving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today</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me</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804402" y="4557948"/>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067356" y="4565068"/>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663649" y="4555919"/>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2903289" y="4951828"/>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822770" y="4603431"/>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2005514" y="458581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1265509"/>
            <a:ext cx="9110748" cy="4934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API First means that implementation starts with the definition of an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contract uses tools such as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 describe the requests and responses of each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 API contract helps communicates change.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Providing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before each new version allows consumers to review the contract before they commit to it. </a:t>
            </a:r>
          </a:p>
          <a:p>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028459" y="2152785"/>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have disastrous consequences.</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If only there was a way to change this?!?</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3061558"/>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is the way we enforce and validate our contracts.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compared to E2E testing, contract testing enables you to create consistent curves in your pipeline speed and complexity that look more like the chart below.</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still maintain many of the safety guarantees of E2E tests.</a:t>
            </a: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25484" y="3667874"/>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building a product, your time is probably the biggest cost to an organisation.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Given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and using an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Generator</a:t>
            </a:r>
            <a:r>
              <a:rPr lang="en-GB" sz="1800" dirty="0">
                <a:latin typeface="Calibri" panose="020F0502020204030204" pitchFamily="34" charset="0"/>
                <a:cs typeface="Calibri" panose="020F0502020204030204" pitchFamily="34" charset="0"/>
              </a:rPr>
              <a:t> you can generate</a:t>
            </a:r>
            <a:r>
              <a:rPr lang="bg-BG" sz="1800" dirty="0">
                <a:latin typeface="Calibri" panose="020F0502020204030204" pitchFamily="34" charset="0"/>
                <a:cs typeface="Calibri" panose="020F0502020204030204" pitchFamily="34" charset="0"/>
              </a:rPr>
              <a:t>:</a:t>
            </a:r>
          </a:p>
          <a:p>
            <a:endParaRPr lang="bg-BG"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API clients.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Server stubs.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Documentation.</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Given an existing code base, and using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Generator</a:t>
            </a:r>
            <a:r>
              <a:rPr lang="en-GB" sz="1600" dirty="0">
                <a:latin typeface="Arial" panose="020B0604020202020204" pitchFamily="34" charset="0"/>
                <a:cs typeface="Arial" panose="020B0604020202020204" pitchFamily="34" charset="0"/>
              </a:rPr>
              <a:t>, generate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a:t>
            </a:r>
            <a:endParaRPr lang="bg-BG" sz="1600" dirty="0">
              <a:latin typeface="Arial" panose="020B0604020202020204" pitchFamily="34" charset="0"/>
              <a:cs typeface="Arial" panose="020B0604020202020204" pitchFamily="34" charset="0"/>
            </a:endParaRPr>
          </a:p>
          <a:p>
            <a:endParaRPr lang="bg-BG"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4803363"/>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600" dirty="0">
                <a:latin typeface="Calibri" panose="020F0502020204030204" pitchFamily="34" charset="0"/>
                <a:cs typeface="Calibri" panose="020F0502020204030204" pitchFamily="34" charset="0"/>
              </a:rPr>
              <a:t>INTRODUCTION</a:t>
            </a:r>
          </a:p>
          <a:p>
            <a:pPr marL="342900" indent="-342900">
              <a:buAutoNum type="arabicPlain"/>
            </a:pPr>
            <a:r>
              <a:rPr lang="de-DE" sz="1600" dirty="0">
                <a:latin typeface="Calibri" panose="020F0502020204030204" pitchFamily="34" charset="0"/>
                <a:cs typeface="Calibri" panose="020F0502020204030204" pitchFamily="34" charset="0"/>
              </a:rPr>
              <a:t>DESIGN FIRST VS. CODE FIRST</a:t>
            </a:r>
          </a:p>
          <a:p>
            <a:pPr marL="342900" indent="-342900">
              <a:buAutoNum type="arabicPlain"/>
            </a:pPr>
            <a:r>
              <a:rPr lang="de-DE" sz="1600" dirty="0">
                <a:latin typeface="Calibri" panose="020F0502020204030204" pitchFamily="34" charset="0"/>
                <a:cs typeface="Calibri" panose="020F0502020204030204" pitchFamily="34" charset="0"/>
              </a:rPr>
              <a:t>CODE FIRST</a:t>
            </a:r>
          </a:p>
          <a:p>
            <a:pPr marL="342900" indent="-342900">
              <a:buAutoNum type="arabicPlain"/>
            </a:pPr>
            <a:r>
              <a:rPr lang="en-GB" sz="1600"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600" dirty="0">
                <a:latin typeface="Calibri" panose="020F0502020204030204" pitchFamily="34" charset="0"/>
                <a:cs typeface="Calibri" panose="020F0502020204030204" pitchFamily="34" charset="0"/>
              </a:rPr>
              <a:t>YOUR API IS YOUR CONTRACT</a:t>
            </a:r>
          </a:p>
          <a:p>
            <a:pPr marL="342900" indent="-342900">
              <a:buAutoNum type="arabicPlain"/>
            </a:pPr>
            <a:r>
              <a:rPr lang="en-GB" sz="1600"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600" dirty="0">
                <a:latin typeface="Calibri" panose="020F0502020204030204" pitchFamily="34" charset="0"/>
                <a:cs typeface="Calibri" panose="020F0502020204030204" pitchFamily="34" charset="0"/>
              </a:rPr>
              <a:t>TOOLING</a:t>
            </a:r>
            <a:endParaRPr lang="de-DE" sz="1600" dirty="0">
              <a:latin typeface="Calibri" panose="020F0502020204030204" pitchFamily="34" charset="0"/>
              <a:cs typeface="Calibri" panose="020F0502020204030204" pitchFamily="34" charset="0"/>
            </a:endParaRPr>
          </a:p>
          <a:p>
            <a:pPr marL="342900" indent="-342900">
              <a:buAutoNum type="arabicPlain"/>
            </a:pPr>
            <a:r>
              <a:rPr lang="en-GB" sz="1600" dirty="0">
                <a:latin typeface="Calibri" panose="020F0502020204030204" pitchFamily="34" charset="0"/>
                <a:cs typeface="Calibri" panose="020F0502020204030204" pitchFamily="34" charset="0"/>
              </a:rPr>
              <a:t>DEMO Part 1</a:t>
            </a:r>
          </a:p>
          <a:p>
            <a:pPr marL="342900" indent="-342900">
              <a:buAutoNum type="arabicPlain"/>
            </a:pPr>
            <a:r>
              <a:rPr lang="de-DE" sz="1600"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600" dirty="0">
                <a:latin typeface="Calibri" panose="020F0502020204030204" pitchFamily="34" charset="0"/>
                <a:cs typeface="Calibri" panose="020F0502020204030204" pitchFamily="34" charset="0"/>
              </a:rPr>
              <a:t>DEMO Part 2</a:t>
            </a:r>
          </a:p>
          <a:p>
            <a:pPr marL="342900" indent="-342900">
              <a:buAutoNum type="arabicPlain"/>
            </a:pPr>
            <a:r>
              <a:rPr lang="de-DE" sz="1600" dirty="0">
                <a:latin typeface="Calibri" panose="020F0502020204030204" pitchFamily="34" charset="0"/>
                <a:cs typeface="Calibri" panose="020F0502020204030204" pitchFamily="34" charset="0"/>
              </a:rPr>
              <a:t>CONCLUSIONS</a:t>
            </a:r>
          </a:p>
          <a:p>
            <a:pPr marL="342900" indent="-342900">
              <a:buAutoNum type="arabicPlain"/>
            </a:pPr>
            <a:r>
              <a:rPr lang="de-DE" sz="1600" dirty="0">
                <a:latin typeface="Calibri" panose="020F0502020204030204" pitchFamily="34" charset="0"/>
                <a:cs typeface="Calibri" panose="020F0502020204030204" pitchFamily="34" charset="0"/>
              </a:rPr>
              <a:t>CLOSING THOUGHTS</a:t>
            </a:r>
          </a:p>
          <a:p>
            <a:pPr marL="342900" indent="-342900">
              <a:buAutoNum type="arabicPlain"/>
            </a:pPr>
            <a:r>
              <a:rPr lang="de-DE" sz="1600" dirty="0">
                <a:latin typeface="Calibri" panose="020F0502020204030204" pitchFamily="34" charset="0"/>
                <a:cs typeface="Calibri" panose="020F0502020204030204" pitchFamily="34" charset="0"/>
              </a:rPr>
              <a:t>REFERENCES</a:t>
            </a:r>
          </a:p>
          <a:p>
            <a:pPr marL="342900" indent="-342900">
              <a:buAutoNum type="arabicPlain"/>
            </a:pPr>
            <a:r>
              <a:rPr lang="de-DE" sz="1600"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1800" b="1" i="1" dirty="0">
              <a:latin typeface="Calibri" panose="020F0502020204030204" pitchFamily="34" charset="0"/>
              <a:cs typeface="Calibri" panose="020F0502020204030204" pitchFamily="34" charset="0"/>
            </a:endParaRPr>
          </a:p>
          <a:p>
            <a:pPr marL="0" indent="0">
              <a:buNone/>
            </a:pPr>
            <a:r>
              <a:rPr lang="en-GB" sz="1800" b="1" i="1" dirty="0">
                <a:latin typeface="Calibri" panose="020F0502020204030204" pitchFamily="34" charset="0"/>
                <a:cs typeface="Calibri" panose="020F0502020204030204" pitchFamily="34" charset="0"/>
              </a:rPr>
              <a:t>Atlassian – Request Validator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library for validating HTTP request/responses against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specification.</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And here are a couple of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validators for the frontend, using </a:t>
            </a:r>
            <a:r>
              <a:rPr lang="en-GB" sz="1800" dirty="0" err="1">
                <a:latin typeface="Calibri" panose="020F0502020204030204" pitchFamily="34" charset="0"/>
                <a:cs typeface="Calibri" panose="020F0502020204030204" pitchFamily="34" charset="0"/>
              </a:rPr>
              <a:t>ExpressJS</a:t>
            </a:r>
            <a:r>
              <a:rPr lang="en-GB" sz="1800" dirty="0">
                <a:latin typeface="Calibri" panose="020F0502020204030204" pitchFamily="34" charset="0"/>
                <a:cs typeface="Calibri" panose="020F0502020204030204" pitchFamily="34" charset="0"/>
              </a:rPr>
              <a:t>, which automatically validate API requests and responses based on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endParaRPr lang="bg-BG" sz="1800" dirty="0">
              <a:latin typeface="Calibri" panose="020F0502020204030204" pitchFamily="34" charset="0"/>
              <a:cs typeface="Calibri" panose="020F0502020204030204" pitchFamily="34" charset="0"/>
            </a:endParaRP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-validate (</a:t>
            </a:r>
            <a:r>
              <a:rPr lang="en-GB" sz="18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800" b="1" i="1" dirty="0">
                <a:latin typeface="Calibri" panose="020F0502020204030204" pitchFamily="34" charset="0"/>
                <a:cs typeface="Calibri" panose="020F0502020204030204" pitchFamily="34" charset="0"/>
              </a:rPr>
              <a:t>)</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-validator (</a:t>
            </a: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800" b="1" i="1" dirty="0">
                <a:latin typeface="Calibri" panose="020F0502020204030204" pitchFamily="34" charset="0"/>
                <a:cs typeface="Calibri" panose="020F0502020204030204" pitchFamily="34" charset="0"/>
              </a:rPr>
              <a:t>)</a:t>
            </a:r>
            <a:endParaRPr lang="bg-BG" sz="1800" b="1" i="1"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Java</a:t>
            </a:r>
          </a:p>
          <a:p>
            <a:r>
              <a:rPr lang="en-GB" sz="1800" b="1" i="1" dirty="0" err="1">
                <a:latin typeface="Calibri" panose="020F0502020204030204" pitchFamily="34" charset="0"/>
                <a:cs typeface="Calibri" panose="020F0502020204030204" pitchFamily="34" charset="0"/>
              </a:rPr>
              <a:t>SpringBoot</a:t>
            </a: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JavaScript</a:t>
            </a:r>
          </a:p>
          <a:p>
            <a:r>
              <a:rPr lang="en-GB" sz="1800" b="1" i="1" dirty="0">
                <a:latin typeface="Calibri" panose="020F0502020204030204" pitchFamily="34" charset="0"/>
                <a:cs typeface="Calibri" panose="020F0502020204030204" pitchFamily="34" charset="0"/>
              </a:rPr>
              <a:t>TypeScript</a:t>
            </a:r>
          </a:p>
          <a:p>
            <a:r>
              <a:rPr lang="en-GB" sz="1800" b="1" i="1" dirty="0">
                <a:latin typeface="Calibri" panose="020F0502020204030204" pitchFamily="34" charset="0"/>
                <a:cs typeface="Calibri" panose="020F0502020204030204" pitchFamily="34" charset="0"/>
              </a:rPr>
              <a:t>Angular</a:t>
            </a:r>
          </a:p>
          <a:p>
            <a:r>
              <a:rPr lang="en-GB" sz="1800" b="1" i="1" dirty="0">
                <a:latin typeface="Calibri" panose="020F0502020204030204" pitchFamily="34" charset="0"/>
                <a:cs typeface="Calibri" panose="020F0502020204030204" pitchFamily="34" charset="0"/>
              </a:rPr>
              <a:t>MongoDB</a:t>
            </a:r>
          </a:p>
          <a:p>
            <a:r>
              <a:rPr lang="en-GB" sz="1800" b="1" i="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The Wolf /Canis Lupus/</a:t>
            </a:r>
          </a:p>
          <a:p>
            <a:endParaRPr lang="en-GB" sz="1800" b="1" i="1"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Represents strength, loyalty, family ties, caring and expresses freedom and fortitude.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Japanese word for wolf, "</a:t>
            </a:r>
            <a:r>
              <a:rPr lang="en-GB" sz="1800" dirty="0" err="1">
                <a:latin typeface="Calibri" panose="020F0502020204030204" pitchFamily="34" charset="0"/>
                <a:cs typeface="Calibri" panose="020F0502020204030204" pitchFamily="34" charset="0"/>
              </a:rPr>
              <a:t>Ookami</a:t>
            </a:r>
            <a:r>
              <a:rPr lang="en-GB" sz="1800"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301762"/>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back-end server in Java and </a:t>
            </a:r>
            <a:r>
              <a:rPr lang="en-GB" sz="1800" dirty="0" err="1">
                <a:latin typeface="Calibri" panose="020F0502020204030204" pitchFamily="34" charset="0"/>
                <a:cs typeface="Calibri" panose="020F0502020204030204" pitchFamily="34" charset="0"/>
              </a:rPr>
              <a:t>SpringBoot</a:t>
            </a:r>
            <a:r>
              <a:rPr lang="en-GB" sz="1800" dirty="0">
                <a:latin typeface="Calibri" panose="020F0502020204030204" pitchFamily="34" charset="0"/>
                <a:cs typeface="Calibri" panose="020F0502020204030204" pitchFamily="34" charset="0"/>
              </a:rPr>
              <a: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front-end client in JavaScript and Angular.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Atlassian’s validator to add tests to the back-end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express-</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-validate to add tests to the front-end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So far, so good…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Then you </a:t>
            </a:r>
            <a:r>
              <a:rPr lang="en-GB" sz="1800">
                <a:latin typeface="Calibri" panose="020F0502020204030204" pitchFamily="34" charset="0"/>
                <a:cs typeface="Calibri" panose="020F0502020204030204" pitchFamily="34" charset="0"/>
              </a:rPr>
              <a:t>start adding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service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you begin to try and make it work with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for both…</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8621" y="4127191"/>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 code-to-spec scenario.</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Try to generate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Highlight some of the difficulties encountered.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=hB93Apbj5GQ</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=go_9HquFdac</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 2 GitHub Repo:</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230973" y="923187"/>
            <a:ext cx="6501838" cy="572207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lumMod val="95000"/>
                  </a:schemeClr>
                </a:solidFill>
                <a:latin typeface="Calibri" panose="020F0502020204030204" pitchFamily="34" charset="0"/>
                <a:cs typeface="Calibri" panose="020F0502020204030204" pitchFamily="34" charset="0"/>
              </a:rPr>
              <a:t>In the current situation of increased remote working, having a common, simple medium of communication such as an </a:t>
            </a:r>
            <a:r>
              <a:rPr lang="en-GB" sz="1800" dirty="0" err="1">
                <a:solidFill>
                  <a:schemeClr val="tx1">
                    <a:lumMod val="95000"/>
                  </a:schemeClr>
                </a:solidFill>
                <a:latin typeface="Calibri" panose="020F0502020204030204" pitchFamily="34" charset="0"/>
                <a:cs typeface="Calibri" panose="020F0502020204030204" pitchFamily="34" charset="0"/>
              </a:rPr>
              <a:t>OpenAPI</a:t>
            </a:r>
            <a:r>
              <a:rPr lang="en-GB" sz="1800"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endParaRPr lang="de-DE"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dirty="0">
                <a:solidFill>
                  <a:schemeClr val="tx1">
                    <a:lumMod val="95000"/>
                  </a:schemeClr>
                </a:solidFill>
                <a:latin typeface="Calibri" panose="020F0502020204030204" pitchFamily="34" charset="0"/>
                <a:cs typeface="Calibri" panose="020F0502020204030204" pitchFamily="34" charset="0"/>
              </a:rPr>
              <a:t>Things get</a:t>
            </a:r>
            <a:r>
              <a:rPr lang="bg-BG" sz="1800"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en-GB"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Generate </a:t>
            </a:r>
            <a:r>
              <a:rPr lang="de-DE" sz="1800" dirty="0" err="1">
                <a:solidFill>
                  <a:schemeClr val="tx1">
                    <a:lumMod val="95000"/>
                  </a:schemeClr>
                </a:solidFill>
                <a:latin typeface="Calibri" panose="020F0502020204030204" pitchFamily="34" charset="0"/>
                <a:cs typeface="Calibri" panose="020F0502020204030204" pitchFamily="34" charset="0"/>
              </a:rPr>
              <a:t>clients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servers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documentation</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Put </a:t>
            </a:r>
            <a:r>
              <a:rPr lang="de-DE" sz="1800" dirty="0" err="1">
                <a:solidFill>
                  <a:schemeClr val="tx1">
                    <a:lumMod val="95000"/>
                  </a:schemeClr>
                </a:solidFill>
                <a:latin typeface="Calibri" panose="020F0502020204030204" pitchFamily="34" charset="0"/>
                <a:cs typeface="Calibri" panose="020F0502020204030204" pitchFamily="34" charset="0"/>
              </a:rPr>
              <a:t>your</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client</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first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Have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Automatic</a:t>
            </a:r>
            <a:r>
              <a:rPr lang="de-DE" sz="1800"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dirty="0" err="1">
                <a:solidFill>
                  <a:schemeClr val="tx1">
                    <a:lumMod val="95000"/>
                  </a:schemeClr>
                </a:solidFill>
                <a:latin typeface="Calibri" panose="020F0502020204030204" pitchFamily="34" charset="0"/>
                <a:cs typeface="Calibri" panose="020F0502020204030204" pitchFamily="34" charset="0"/>
              </a:rPr>
              <a:t>tests</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Cross-</a:t>
            </a:r>
            <a:r>
              <a:rPr lang="de-DE" sz="1800" dirty="0" err="1">
                <a:solidFill>
                  <a:schemeClr val="tx1">
                    <a:lumMod val="95000"/>
                  </a:schemeClr>
                </a:solidFill>
                <a:latin typeface="Calibri" panose="020F0502020204030204" pitchFamily="34" charset="0"/>
                <a:cs typeface="Calibri" panose="020F0502020204030204" pitchFamily="34" charset="0"/>
              </a:rPr>
              <a:t>Platform</a:t>
            </a:r>
            <a:r>
              <a:rPr lang="de-DE" sz="1800" dirty="0">
                <a:solidFill>
                  <a:schemeClr val="tx1">
                    <a:lumMod val="95000"/>
                  </a:schemeClr>
                </a:solidFill>
                <a:latin typeface="Calibri" panose="020F0502020204030204" pitchFamily="34" charset="0"/>
                <a:cs typeface="Calibri" panose="020F0502020204030204" pitchFamily="34" charset="0"/>
              </a:rPr>
              <a:t> and Language </a:t>
            </a:r>
            <a:r>
              <a:rPr lang="de-DE" sz="1800" dirty="0" err="1">
                <a:solidFill>
                  <a:schemeClr val="tx1">
                    <a:lumMod val="95000"/>
                  </a:schemeClr>
                </a:solidFill>
                <a:latin typeface="Calibri" panose="020F0502020204030204" pitchFamily="34" charset="0"/>
                <a:cs typeface="Calibri" panose="020F0502020204030204" pitchFamily="34" charset="0"/>
              </a:rPr>
              <a:t>Agnostic</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both</a:t>
            </a:r>
            <a:r>
              <a:rPr lang="de-DE" sz="1800" dirty="0">
                <a:solidFill>
                  <a:schemeClr val="tx1">
                    <a:lumMod val="95000"/>
                  </a:schemeClr>
                </a:solidFill>
                <a:latin typeface="Calibri" panose="020F0502020204030204" pitchFamily="34" charset="0"/>
                <a:cs typeface="Calibri" panose="020F0502020204030204" pitchFamily="34" charset="0"/>
              </a:rPr>
              <a:t> human and </a:t>
            </a:r>
            <a:r>
              <a:rPr lang="de-DE" sz="1800" dirty="0" err="1">
                <a:solidFill>
                  <a:schemeClr val="tx1">
                    <a:lumMod val="95000"/>
                  </a:schemeClr>
                </a:solidFill>
                <a:latin typeface="Calibri" panose="020F0502020204030204" pitchFamily="34" charset="0"/>
                <a:cs typeface="Calibri" panose="020F0502020204030204" pitchFamily="34" charset="0"/>
              </a:rPr>
              <a:t>machine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readable</a:t>
            </a:r>
            <a:r>
              <a:rPr lang="de-DE" sz="1800" dirty="0">
                <a:solidFill>
                  <a:schemeClr val="tx1">
                    <a:lumMod val="95000"/>
                  </a:schemeClr>
                </a:solidFill>
                <a:latin typeface="Calibri" panose="020F0502020204030204" pitchFamily="34" charset="0"/>
                <a:cs typeface="Calibri" panose="020F0502020204030204" pitchFamily="34" charset="0"/>
              </a:rPr>
              <a:t> in YAML </a:t>
            </a:r>
            <a:r>
              <a:rPr lang="de-DE" sz="1800" dirty="0" err="1">
                <a:solidFill>
                  <a:schemeClr val="tx1">
                    <a:lumMod val="95000"/>
                  </a:schemeClr>
                </a:solidFill>
                <a:latin typeface="Calibri" panose="020F0502020204030204" pitchFamily="34" charset="0"/>
                <a:cs typeface="Calibri" panose="020F0502020204030204" pitchFamily="34" charset="0"/>
              </a:rPr>
              <a:t>or</a:t>
            </a:r>
            <a:r>
              <a:rPr lang="de-DE" sz="1800"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Speeds </a:t>
            </a:r>
            <a:r>
              <a:rPr lang="de-DE" sz="1800" dirty="0" err="1">
                <a:solidFill>
                  <a:schemeClr val="tx1">
                    <a:lumMod val="95000"/>
                  </a:schemeClr>
                </a:solidFill>
                <a:latin typeface="Calibri" panose="020F0502020204030204" pitchFamily="34" charset="0"/>
                <a:cs typeface="Calibri" panose="020F0502020204030204" pitchFamily="34" charset="0"/>
              </a:rPr>
              <a:t>up</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development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Reduces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costs</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de-DE" sz="1800"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92318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Things we have to keep in mind:</a:t>
            </a: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800" dirty="0" err="1">
                <a:latin typeface="Calibri" panose="020F0502020204030204" pitchFamily="34" charset="0"/>
                <a:cs typeface="Calibri" panose="020F0502020204030204" pitchFamily="34" charset="0"/>
              </a:rPr>
              <a:t>genration</a:t>
            </a:r>
            <a:r>
              <a:rPr lang="en-GB" sz="1800" dirty="0">
                <a:latin typeface="Calibri" panose="020F0502020204030204" pitchFamily="34" charset="0"/>
                <a:cs typeface="Calibri" panose="020F0502020204030204" pitchFamily="34" charset="0"/>
              </a:rPr>
              <a:t> is the natural progression of an API First project in it's lifecycle.</a:t>
            </a:r>
          </a:p>
          <a:p>
            <a:r>
              <a:rPr lang="en-GB" sz="1800" dirty="0">
                <a:latin typeface="Calibri" panose="020F0502020204030204" pitchFamily="34" charset="0"/>
                <a:cs typeface="Calibri" panose="020F0502020204030204" pitchFamily="34" charset="0"/>
              </a:rPr>
              <a:t>The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dirty="0">
                <a:latin typeface="Calibri" panose="020F0502020204030204" pitchFamily="34" charset="0"/>
                <a:cs typeface="Calibri" panose="020F0502020204030204" pitchFamily="34" charset="0"/>
              </a:rPr>
              <a:t>They work for simple use cases, but become unusable for more complex scenarios.</a:t>
            </a:r>
          </a:p>
          <a:p>
            <a:r>
              <a:rPr lang="en-GB" sz="1800" dirty="0">
                <a:latin typeface="Calibri" panose="020F0502020204030204" pitchFamily="34" charset="0"/>
                <a:cs typeface="Calibri" panose="020F0502020204030204" pitchFamily="34" charset="0"/>
              </a:rPr>
              <a:t>A lot of them have vulnerabilities or compatibility issues due to lack of maintenance.</a:t>
            </a:r>
            <a:endParaRPr lang="en-GB" sz="1800" dirty="0">
              <a:solidFill>
                <a:schemeClr val="bg1"/>
              </a:solidFill>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dirty="0">
                <a:latin typeface="Calibri" panose="020F0502020204030204" pitchFamily="34" charset="0"/>
                <a:cs typeface="Calibri" panose="020F0502020204030204" pitchFamily="34" charset="0"/>
              </a:rPr>
              <a:t>Try not to use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 calcmode="lin" valueType="num">
                                      <p:cBhvr additive="base">
                                        <p:cTn id="41"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3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anim calcmode="lin" valueType="num">
                                      <p:cBhvr additive="base">
                                        <p:cTn id="59"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latin typeface="Calibri" panose="020F0502020204030204" pitchFamily="34" charset="0"/>
                <a:cs typeface="Calibri" panose="020F0502020204030204" pitchFamily="34" charset="0"/>
              </a:rPr>
              <a:t>"The handshake seals the </a:t>
            </a:r>
            <a:r>
              <a:rPr lang="en-GB" sz="1800" b="1" i="1" u="sng" dirty="0">
                <a:latin typeface="Calibri" panose="020F0502020204030204" pitchFamily="34" charset="0"/>
                <a:cs typeface="Calibri" panose="020F0502020204030204" pitchFamily="34" charset="0"/>
              </a:rPr>
              <a:t>contract</a:t>
            </a:r>
          </a:p>
          <a:p>
            <a:pPr marL="0" indent="0" algn="ctr">
              <a:buNone/>
            </a:pPr>
            <a:r>
              <a:rPr lang="en-GB" sz="1800" dirty="0">
                <a:latin typeface="Calibri" panose="020F0502020204030204" pitchFamily="34" charset="0"/>
                <a:cs typeface="Calibri" panose="020F0502020204030204" pitchFamily="34" charset="0"/>
              </a:rPr>
              <a:t>From the </a:t>
            </a:r>
            <a:r>
              <a:rPr lang="en-GB" sz="1800" b="1" i="1" u="sng" dirty="0">
                <a:latin typeface="Calibri" panose="020F0502020204030204" pitchFamily="34" charset="0"/>
                <a:cs typeface="Calibri" panose="020F0502020204030204" pitchFamily="34" charset="0"/>
              </a:rPr>
              <a:t>contract</a:t>
            </a:r>
            <a:r>
              <a:rPr lang="en-GB" sz="1800" dirty="0">
                <a:latin typeface="Calibri" panose="020F0502020204030204" pitchFamily="34" charset="0"/>
                <a:cs typeface="Calibri" panose="020F0502020204030204" pitchFamily="34" charset="0"/>
              </a:rPr>
              <a:t> there’s no turning back</a:t>
            </a: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r>
              <a:rPr lang="en-GB" sz="1800" dirty="0">
                <a:latin typeface="Calibri" panose="020F0502020204030204" pitchFamily="34" charset="0"/>
                <a:cs typeface="Calibri" panose="020F0502020204030204" pitchFamily="34" charset="0"/>
              </a:rPr>
              <a:t>The holiday was fun-packed</a:t>
            </a:r>
          </a:p>
          <a:p>
            <a:pPr marL="0" indent="0" algn="ctr">
              <a:buNone/>
            </a:pPr>
            <a:r>
              <a:rPr lang="en-GB" sz="1800" b="1" i="1" u="sng" dirty="0">
                <a:latin typeface="Calibri" panose="020F0502020204030204" pitchFamily="34" charset="0"/>
                <a:cs typeface="Calibri" panose="020F0502020204030204" pitchFamily="34" charset="0"/>
              </a:rPr>
              <a:t>The contract, still intact</a:t>
            </a:r>
            <a:endParaRPr lang="en-GB" sz="1800" u="sng"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4160479" y="937537"/>
            <a:ext cx="6064177" cy="923330"/>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I would like to leave you with some lyrics from the song </a:t>
            </a:r>
          </a:p>
          <a:p>
            <a:r>
              <a:rPr lang="en-GB" dirty="0">
                <a:latin typeface="Calibri" panose="020F0502020204030204" pitchFamily="34" charset="0"/>
                <a:cs typeface="Calibri" panose="020F0502020204030204" pitchFamily="34" charset="0"/>
              </a:rPr>
              <a:t>“</a:t>
            </a:r>
            <a:r>
              <a:rPr lang="en-GB" b="1" i="1" dirty="0">
                <a:latin typeface="Calibri" panose="020F0502020204030204" pitchFamily="34" charset="0"/>
                <a:cs typeface="Calibri" panose="020F0502020204030204" pitchFamily="34" charset="0"/>
              </a:rPr>
              <a:t>Everything Counts</a:t>
            </a:r>
            <a:r>
              <a:rPr lang="en-GB" dirty="0">
                <a:latin typeface="Calibri" panose="020F0502020204030204" pitchFamily="34" charset="0"/>
                <a:cs typeface="Calibri" panose="020F0502020204030204" pitchFamily="34" charset="0"/>
              </a:rPr>
              <a:t>“ by </a:t>
            </a:r>
            <a:r>
              <a:rPr lang="en-GB" b="1" i="1" dirty="0">
                <a:latin typeface="Calibri" panose="020F0502020204030204" pitchFamily="34" charset="0"/>
                <a:cs typeface="Calibri" panose="020F0502020204030204" pitchFamily="34" charset="0"/>
              </a:rPr>
              <a:t>Depeche Mode</a:t>
            </a:r>
            <a:r>
              <a:rPr lang="en-GB" dirty="0">
                <a:latin typeface="Calibri" panose="020F0502020204030204" pitchFamily="34" charset="0"/>
                <a:cs typeface="Calibri" panose="020F0502020204030204" pitchFamily="34" charset="0"/>
              </a:rPr>
              <a:t>:</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 parody of Jon Bon Jovi’s 'You Give Love a Bad Name’- about hypermedia APIs by Dylan Beattie.</a:t>
            </a:r>
          </a:p>
          <a:p>
            <a:pPr marL="0" indent="0" algn="ctr">
              <a:buNone/>
            </a:pPr>
            <a:r>
              <a:rPr lang="en-GB" sz="1800"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promised me JSON, then sent XML... "</a:t>
            </a:r>
            <a:endParaRPr lang="en-GB" sz="1800"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nSKp2StlS6s?t=31</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644902" y="2337479"/>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168060" y="2337479"/>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957780" y="-76601"/>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CONTACTS</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D851F32-475A-C6D5-56A3-2F622251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340" y="-634201"/>
            <a:ext cx="2062026" cy="2742743"/>
          </a:xfrm>
          <a:prstGeom prst="rect">
            <a:avLst/>
          </a:prstGeom>
        </p:spPr>
      </p:pic>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846705" y="926359"/>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6E1E6E"/>
                </a:solidFill>
                <a:latin typeface="Calibri" panose="020F0502020204030204" pitchFamily="34" charset="0"/>
                <a:cs typeface="Calibri" panose="020F0502020204030204" pitchFamily="34" charset="0"/>
              </a:rPr>
              <a:t>Schwarz Global Services </a:t>
            </a:r>
            <a:r>
              <a:rPr lang="de-DE" sz="3200" dirty="0" err="1">
                <a:solidFill>
                  <a:srgbClr val="6E1E6E"/>
                </a:solidFill>
                <a:latin typeface="Calibri" panose="020F0502020204030204" pitchFamily="34" charset="0"/>
                <a:cs typeface="Calibri" panose="020F0502020204030204" pitchFamily="34" charset="0"/>
              </a:rPr>
              <a:t>Bulgaria</a:t>
            </a:r>
            <a:r>
              <a:rPr lang="de-DE" sz="3200" dirty="0">
                <a:solidFill>
                  <a:srgbClr val="6E1E6E"/>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473600"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BA2"/>
                </a:solidFill>
                <a:latin typeface="Calibri" panose="020F0502020204030204" pitchFamily="34" charset="0"/>
                <a:cs typeface="Calibri" panose="020F0502020204030204" pitchFamily="34" charset="0"/>
              </a:rPr>
              <a:t>We</a:t>
            </a:r>
            <a:r>
              <a:rPr lang="de-DE" sz="3200" dirty="0">
                <a:solidFill>
                  <a:srgbClr val="005BA2"/>
                </a:solidFill>
                <a:latin typeface="Calibri" panose="020F0502020204030204" pitchFamily="34" charset="0"/>
                <a:cs typeface="Calibri" panose="020F0502020204030204" pitchFamily="34" charset="0"/>
              </a:rPr>
              <a:t> </a:t>
            </a:r>
            <a:r>
              <a:rPr lang="de-DE" sz="3200" dirty="0" err="1">
                <a:solidFill>
                  <a:srgbClr val="005BA2"/>
                </a:solidFill>
                <a:latin typeface="Calibri" panose="020F0502020204030204" pitchFamily="34" charset="0"/>
                <a:cs typeface="Calibri" panose="020F0502020204030204" pitchFamily="34" charset="0"/>
              </a:rPr>
              <a:t>are</a:t>
            </a:r>
            <a:r>
              <a:rPr lang="de-DE" sz="3200" dirty="0">
                <a:solidFill>
                  <a:srgbClr val="005BA2"/>
                </a:solidFill>
                <a:latin typeface="Calibri" panose="020F0502020204030204" pitchFamily="34" charset="0"/>
                <a:cs typeface="Calibri" panose="020F0502020204030204" pitchFamily="34" charset="0"/>
              </a:rPr>
              <a:t> </a:t>
            </a:r>
            <a:r>
              <a:rPr lang="de-DE" sz="3200" dirty="0" err="1">
                <a:solidFill>
                  <a:srgbClr val="005BA2"/>
                </a:solidFill>
                <a:latin typeface="Calibri" panose="020F0502020204030204" pitchFamily="34" charset="0"/>
                <a:cs typeface="Calibri" panose="020F0502020204030204" pitchFamily="34" charset="0"/>
              </a:rPr>
              <a:t>hiring</a:t>
            </a:r>
            <a:r>
              <a:rPr lang="de-DE" sz="3200" dirty="0">
                <a:solidFill>
                  <a:srgbClr val="005BA2"/>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Tree>
    <p:extLst>
      <p:ext uri="{BB962C8B-B14F-4D97-AF65-F5344CB8AC3E}">
        <p14:creationId xmlns:p14="http://schemas.microsoft.com/office/powerpoint/2010/main" val="173757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572</TotalTime>
  <Words>7787</Words>
  <Application>Microsoft Macintosh PowerPoint</Application>
  <PresentationFormat>Widescreen</PresentationFormat>
  <Paragraphs>957</Paragraphs>
  <Slides>66</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420</cp:revision>
  <dcterms:created xsi:type="dcterms:W3CDTF">2023-05-07T13:31:48Z</dcterms:created>
  <dcterms:modified xsi:type="dcterms:W3CDTF">2023-05-24T17:05:23Z</dcterms:modified>
</cp:coreProperties>
</file>